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61" r:id="rId2"/>
    <p:sldId id="256" r:id="rId3"/>
    <p:sldId id="257" r:id="rId4"/>
    <p:sldId id="258" r:id="rId5"/>
    <p:sldId id="262" r:id="rId6"/>
    <p:sldId id="267" r:id="rId7"/>
    <p:sldId id="269" r:id="rId8"/>
    <p:sldId id="268" r:id="rId9"/>
    <p:sldId id="263" r:id="rId10"/>
    <p:sldId id="264" r:id="rId11"/>
    <p:sldId id="265" r:id="rId12"/>
    <p:sldId id="266" r:id="rId13"/>
    <p:sldId id="259" r:id="rId14"/>
    <p:sldId id="271" r:id="rId15"/>
    <p:sldId id="270" r:id="rId16"/>
    <p:sldId id="260" r:id="rId17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9E1"/>
    <a:srgbClr val="D79FC9"/>
    <a:srgbClr val="799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961" autoAdjust="0"/>
  </p:normalViewPr>
  <p:slideViewPr>
    <p:cSldViewPr snapToGrid="0" snapToObjects="1">
      <p:cViewPr>
        <p:scale>
          <a:sx n="56" d="100"/>
          <a:sy n="56" d="100"/>
        </p:scale>
        <p:origin x="1752" y="6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B7F4A-7BC8-4D21-A61D-A4F93F373380}" type="datetimeFigureOut">
              <a:rPr lang="ru-RU" smtClean="0"/>
              <a:t>15.07.2025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3F0E3-D344-4AEE-B28E-1A63622EDD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42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Прочитав статьи были выявлены положительные результаты в использовании данных молекул, тогда мы выбрали мишени исходя из этих данных, чтобы на их основе сформировать свои молекулы с подобными свойствами.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3F0E3-D344-4AEE-B28E-1A63622EDD3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778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CFEAA-5931-45CD-ACCB-1A4D87DBA948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09618-FC35-4C32-AB9B-79444E81D18D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BE702-B79D-45A6-8228-339ADD583B8D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9701E-411A-4C01-8BDB-ADB77F054FF2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E8D25-B9C2-4922-9863-020C5DAE000C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73EE-B508-4C0D-84D5-89A1CDAF9A72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29F4-A264-4AA0-9E2B-490619AA2D32}" type="datetime1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1A6F-C3F5-4EA5-A387-F30CDAC2D6A2}" type="datetime1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91757" y="6356350"/>
            <a:ext cx="2133600" cy="365125"/>
          </a:xfrm>
        </p:spPr>
        <p:txBody>
          <a:bodyPr/>
          <a:lstStyle/>
          <a:p>
            <a:fld id="{876C3552-94E4-4036-AEC7-B56F853AD63C}" type="datetime1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606996" y="6356349"/>
            <a:ext cx="2895600" cy="365125"/>
          </a:xfrm>
        </p:spPr>
        <p:txBody>
          <a:bodyPr/>
          <a:lstStyle>
            <a:lvl1pPr algn="l">
              <a:defRPr sz="1600" b="1"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390535"/>
            <a:ext cx="546930" cy="467466"/>
          </a:xfrm>
        </p:spPr>
        <p:txBody>
          <a:bodyPr/>
          <a:lstStyle>
            <a:lvl1pPr>
              <a:defRPr sz="1600" b="1">
                <a:solidFill>
                  <a:schemeClr val="bg1"/>
                </a:solidFill>
              </a:defRPr>
            </a:lvl1pPr>
          </a:lstStyle>
          <a:p>
            <a:pPr algn="l"/>
            <a:fld id="{C1FF6DA9-008F-8B48-92A6-B652298478BF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A81-291C-4711-A3C1-68CC8DD71BEA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EC97C-3A43-419F-B1F2-CB5CAC3C7BF6}" type="datetime1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613B0-26CB-4BE9-B9EB-48D40FB2B291}" type="datetime1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9999" y="1663845"/>
            <a:ext cx="113539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6000" b="1">
                <a:solidFill>
                  <a:srgbClr val="AA8ED6"/>
                </a:solidFill>
              </a:defRPr>
            </a:pPr>
            <a:r>
              <a:rPr dirty="0" err="1"/>
              <a:t>DataCon</a:t>
            </a:r>
            <a:r>
              <a:rPr dirty="0"/>
              <a:t> 2025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951430"/>
            <a:ext cx="121888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rPr dirty="0" err="1"/>
              <a:t>Искусственный</a:t>
            </a:r>
            <a:r>
              <a:rPr dirty="0"/>
              <a:t> </a:t>
            </a:r>
            <a:r>
              <a:rPr dirty="0" err="1"/>
              <a:t>интеллект</a:t>
            </a:r>
            <a:r>
              <a:rPr dirty="0"/>
              <a:t> в </a:t>
            </a:r>
            <a:r>
              <a:rPr dirty="0" err="1"/>
              <a:t>разработке</a:t>
            </a:r>
            <a:r>
              <a:rPr dirty="0"/>
              <a:t> </a:t>
            </a:r>
            <a:r>
              <a:rPr dirty="0" err="1"/>
              <a:t>фармацевтических</a:t>
            </a:r>
            <a:r>
              <a:rPr dirty="0"/>
              <a:t> </a:t>
            </a:r>
            <a:r>
              <a:rPr dirty="0" err="1"/>
              <a:t>молекул</a:t>
            </a:r>
            <a:endParaRPr dirty="0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C21EFC26-66E5-B1F2-B998-5780803E4EEC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4" name="Picture 3" descr="e74dac52-a05e-4fb2-9a2a-eddc683106b2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894DC2-1F14-9C08-967E-C4AD48B5C0B1}"/>
              </a:ext>
            </a:extLst>
          </p:cNvPr>
          <p:cNvSpPr txBox="1"/>
          <p:nvPr/>
        </p:nvSpPr>
        <p:spPr>
          <a:xfrm>
            <a:off x="9126909" y="6060320"/>
            <a:ext cx="2799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Команда: </a:t>
            </a:r>
            <a:r>
              <a:rPr lang="en-US" sz="3600" dirty="0">
                <a:solidFill>
                  <a:schemeClr val="bg1"/>
                </a:solidFill>
              </a:rPr>
              <a:t>VIV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9DC46AE1-C440-53E9-A45A-E93814442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A827AB-AB6B-2127-49EF-B6BCB8776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E0436B-0321-9362-85A8-F75636C6E0C8}"/>
              </a:ext>
            </a:extLst>
          </p:cNvPr>
          <p:cNvSpPr txBox="1"/>
          <p:nvPr/>
        </p:nvSpPr>
        <p:spPr>
          <a:xfrm>
            <a:off x="360000" y="360000"/>
            <a:ext cx="9085308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/>
              <a:t>NMDA</a:t>
            </a:r>
            <a:r>
              <a:rPr lang="ru-RU" sz="4000" dirty="0"/>
              <a:t> (</a:t>
            </a:r>
            <a:r>
              <a:rPr lang="en-US" sz="4000" dirty="0"/>
              <a:t>NR1/NR2B</a:t>
            </a:r>
            <a:r>
              <a:rPr lang="ru-RU" sz="4000" dirty="0"/>
              <a:t>). 1473 строк</a:t>
            </a:r>
            <a:r>
              <a:rPr lang="en-US" sz="4000" dirty="0"/>
              <a:t> 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688458B-999D-7CE6-6B44-E33BF15406FF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23A9769F-B387-8358-D1FD-48DED4324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3D9A7C89-C0FE-CA08-FE91-C7FDABCF29F4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051982E7-EF40-FB18-5486-49F5B3E10123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73400B-716B-F4B9-DA73-8A60B55F0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464" y="6096694"/>
            <a:ext cx="631471" cy="6324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6D3C118-FD91-019F-DAFE-50D660A27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92079AE-518E-0AEB-2132-BB931FCBE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8464" y="6090711"/>
            <a:ext cx="631870" cy="625909"/>
          </a:xfrm>
          <a:prstGeom prst="rect">
            <a:avLst/>
          </a:prstGeom>
        </p:spPr>
      </p:pic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0043C219-8923-8D52-F0C2-411F5C39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41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09FB78-FDA8-D070-E70E-E5ADDF8D3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C45DB4-7982-EAC1-AF25-CFE46E0584E4}"/>
              </a:ext>
            </a:extLst>
          </p:cNvPr>
          <p:cNvSpPr txBox="1"/>
          <p:nvPr/>
        </p:nvSpPr>
        <p:spPr>
          <a:xfrm>
            <a:off x="360000" y="360000"/>
            <a:ext cx="6202339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 err="1"/>
              <a:t>BuChE</a:t>
            </a:r>
            <a:r>
              <a:rPr lang="ru-RU" sz="4000" dirty="0"/>
              <a:t>. 5346 строк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2BA59F59-BA93-ECCF-21C8-DD2C515D74FD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355E5881-916B-1965-CE24-228FB8500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D4E741E-B78D-0CAB-A6A7-CF250E200A0D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ACFA6C74-652C-CB3F-E1BD-CC2BC547738C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7E675F-FB27-663B-F65D-FECA42393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96ADF45-FE14-D190-406F-545DAB00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1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A792E8-4266-26CF-CE31-7C3379DB6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C8236-6144-0ACC-0BD3-6A7683C63CDE}"/>
              </a:ext>
            </a:extLst>
          </p:cNvPr>
          <p:cNvSpPr txBox="1"/>
          <p:nvPr/>
        </p:nvSpPr>
        <p:spPr>
          <a:xfrm>
            <a:off x="360000" y="360000"/>
            <a:ext cx="6376746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/>
              <a:t>nAChR</a:t>
            </a:r>
            <a:r>
              <a:rPr lang="ru-RU" sz="4000" dirty="0"/>
              <a:t>. 1240 строк </a:t>
            </a:r>
            <a:endParaRPr lang="ru-RU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 sz="4000" b="1">
                <a:solidFill>
                  <a:srgbClr val="AA8ED6"/>
                </a:solidFill>
              </a:defRPr>
            </a:pP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0D1D93A-B51E-1403-507D-CB87246AEA2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9CC2ECA9-CDF3-2D9F-8ACC-3678B98EC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6A2D53E5-D7A6-24EF-C01E-D466B3571F9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EDD2682B-9312-01A4-9093-C4BEF355D614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750721-7EAF-5852-D38C-F7A56E7B3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066" y="6092035"/>
            <a:ext cx="631869" cy="6358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C77B17-8EC3-C751-1321-99F26B64E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8066" y="6092795"/>
            <a:ext cx="636864" cy="63586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DBBAA3-B8FD-417D-5A1A-6710E5D3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4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4539897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Генерация молекул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60000" y="1800000"/>
            <a:ext cx="8640000" cy="36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(здесь будет текст)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D86E714E-A376-DB1A-8482-F50EBB3F0D3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1C20E5C5-34B5-A39C-8D99-7F51DA5A4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2888AF73-0DCD-C228-40F5-939A16FFA7E8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620380C1-BB9F-35EE-5392-F395430B7AD9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8D9306ED-BDCB-551E-F227-CAA2A7E9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31D219-8907-A72A-4162-5AD01EDC5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ECAC54-7C9D-B8AC-DDBE-0F1613335BD5}"/>
              </a:ext>
            </a:extLst>
          </p:cNvPr>
          <p:cNvSpPr txBox="1"/>
          <p:nvPr/>
        </p:nvSpPr>
        <p:spPr>
          <a:xfrm>
            <a:off x="360000" y="360000"/>
            <a:ext cx="431028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Отбор кандидатов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0A39C-8874-F4B3-3EAA-E4E27896AE9E}"/>
              </a:ext>
            </a:extLst>
          </p:cNvPr>
          <p:cNvSpPr txBox="1"/>
          <p:nvPr/>
        </p:nvSpPr>
        <p:spPr>
          <a:xfrm>
            <a:off x="360000" y="1800000"/>
            <a:ext cx="8640000" cy="36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(здесь будет текст)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782D8CE4-9541-7A69-07F2-110190E98317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623B43AA-9E86-4BCF-283B-79BBE1D5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1A4AC59-5330-C89D-CAF7-F3D59A1C56C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1A3ED018-CEE2-AFAF-0F7C-FAA36975222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532913C-CC01-9002-C928-9ECA6AD69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39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DE8D3E-E2FA-5B5A-FC03-B051B4EF6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659EC8-7A80-0738-87E5-E70FBAEB835F}"/>
              </a:ext>
            </a:extLst>
          </p:cNvPr>
          <p:cNvSpPr txBox="1"/>
          <p:nvPr/>
        </p:nvSpPr>
        <p:spPr>
          <a:xfrm>
            <a:off x="360000" y="360000"/>
            <a:ext cx="267733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Результаты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0AC5D-A866-226D-FD80-CFE4A4E8C983}"/>
              </a:ext>
            </a:extLst>
          </p:cNvPr>
          <p:cNvSpPr txBox="1"/>
          <p:nvPr/>
        </p:nvSpPr>
        <p:spPr>
          <a:xfrm>
            <a:off x="360000" y="1800000"/>
            <a:ext cx="8640000" cy="36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(здесь будет текст)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8C410174-DC01-3150-962F-5BB694A3AC41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2242AFB6-A727-DD4B-10D5-8FA620E15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E71ECE88-03C7-590C-49C9-439F37AB131A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C5CA19DF-E60C-A4C1-7541-2202D72B5913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7A0C05-243F-6A90-D27E-CFF1E1CC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53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201696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Выводы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60000" y="1800000"/>
            <a:ext cx="8640000" cy="36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(здесь будет текст)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668963B-2841-9D44-1049-A64DFE5C8C63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46B1C729-3FD1-CDAE-7A33-DB57E1E87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529D628-9408-0DC5-8204-FC254C6A8429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C070D469-5B3A-8D4B-E12C-E818855AE4DF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0BA64F77-56A2-8E1A-E655-96497E861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551452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Знакомство с командой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199" y="4539990"/>
            <a:ext cx="2707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V=Vera</a:t>
            </a:r>
            <a:br>
              <a:rPr lang="en-US" dirty="0"/>
            </a:br>
            <a:r>
              <a:rPr lang="ru-RU" dirty="0"/>
              <a:t>Терентьева Вера, отвечает за МЛ в команде</a:t>
            </a:r>
            <a:endParaRPr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BE8FDF9-0F1D-E292-C69D-D6C9F066ABE9}"/>
              </a:ext>
            </a:extLst>
          </p:cNvPr>
          <p:cNvGrpSpPr/>
          <p:nvPr/>
        </p:nvGrpSpPr>
        <p:grpSpPr>
          <a:xfrm>
            <a:off x="-1" y="0"/>
            <a:ext cx="12188825" cy="6858000"/>
            <a:chOff x="-1" y="0"/>
            <a:chExt cx="12188825" cy="6858000"/>
          </a:xfrm>
        </p:grpSpPr>
        <p:sp>
          <p:nvSpPr>
            <p:cNvPr id="7" name="Right Triangle 6"/>
            <p:cNvSpPr/>
            <p:nvPr/>
          </p:nvSpPr>
          <p:spPr>
            <a:xfrm>
              <a:off x="-1" y="5943600"/>
              <a:ext cx="914400" cy="914400"/>
            </a:xfrm>
            <a:prstGeom prst="rtTriangle">
              <a:avLst/>
            </a:prstGeom>
            <a:solidFill>
              <a:srgbClr val="6F98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4068208-231B-493C-AF2B-64DD4EC7B676}"/>
                </a:ext>
              </a:extLst>
            </p:cNvPr>
            <p:cNvGrpSpPr/>
            <p:nvPr/>
          </p:nvGrpSpPr>
          <p:grpSpPr>
            <a:xfrm>
              <a:off x="-1" y="0"/>
              <a:ext cx="12188825" cy="1358185"/>
              <a:chOff x="-1" y="0"/>
              <a:chExt cx="12188825" cy="1358185"/>
            </a:xfrm>
          </p:grpSpPr>
          <p:pic>
            <p:nvPicPr>
              <p:cNvPr id="9" name="Picture 3" descr="e74dac52-a05e-4fb2-9a2a-eddc683106b2.png">
                <a:extLst>
                  <a:ext uri="{FF2B5EF4-FFF2-40B4-BE49-F238E27FC236}">
                    <a16:creationId xmlns:a16="http://schemas.microsoft.com/office/drawing/2014/main" id="{B40217AA-A3F8-D105-416F-58C643B0A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899320" y="260905"/>
                <a:ext cx="1289504" cy="1097280"/>
              </a:xfrm>
              <a:prstGeom prst="rect">
                <a:avLst/>
              </a:prstGeom>
            </p:spPr>
          </p:pic>
          <p:sp>
            <p:nvSpPr>
              <p:cNvPr id="10" name="Rectangle 5">
                <a:extLst>
                  <a:ext uri="{FF2B5EF4-FFF2-40B4-BE49-F238E27FC236}">
                    <a16:creationId xmlns:a16="http://schemas.microsoft.com/office/drawing/2014/main" id="{BD186EB7-354E-AD05-FBFA-8872DD3E1E1A}"/>
                  </a:ext>
                </a:extLst>
              </p:cNvPr>
              <p:cNvSpPr/>
              <p:nvPr/>
            </p:nvSpPr>
            <p:spPr>
              <a:xfrm>
                <a:off x="-1" y="0"/>
                <a:ext cx="12188825" cy="365760"/>
              </a:xfrm>
              <a:prstGeom prst="rect">
                <a:avLst/>
              </a:prstGeom>
              <a:solidFill>
                <a:srgbClr val="AA8ED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58FD34B-90EF-AF75-A149-0087CFE4E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pic>
        <p:nvPicPr>
          <p:cNvPr id="16" name="Рисунок 15" descr="Изображение выглядит как мультфильм, графическая вставка, Анимация, Мультфиль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B92AFCF-5B88-7740-9C32-C10DA7AC1B2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1F2345"/>
              </a:clrFrom>
              <a:clrTo>
                <a:srgbClr val="1F234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57987" y="1817481"/>
            <a:ext cx="2674397" cy="2674397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пиксель, мультфильм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B1E20C7-4EAA-B98A-E1E5-E8D08034921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201E29"/>
              </a:clrFrom>
              <a:clrTo>
                <a:srgbClr val="201E29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0288" y="1817481"/>
            <a:ext cx="2674398" cy="267439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A6B3CC2-E9D0-56F4-65D1-7C69DB0270F5}"/>
              </a:ext>
            </a:extLst>
          </p:cNvPr>
          <p:cNvSpPr txBox="1"/>
          <p:nvPr/>
        </p:nvSpPr>
        <p:spPr>
          <a:xfrm>
            <a:off x="3857987" y="4539990"/>
            <a:ext cx="2707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I=Iuliia</a:t>
            </a:r>
            <a:br>
              <a:rPr lang="en-US" dirty="0"/>
            </a:br>
            <a:r>
              <a:rPr lang="ru-RU" dirty="0"/>
              <a:t>Писарева Юлия, отвечает за Химию в команде</a:t>
            </a:r>
            <a:endParaRPr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D93461-7E6B-F9A7-F841-481CAEE337F4}"/>
              </a:ext>
            </a:extLst>
          </p:cNvPr>
          <p:cNvSpPr txBox="1"/>
          <p:nvPr/>
        </p:nvSpPr>
        <p:spPr>
          <a:xfrm>
            <a:off x="7192595" y="4539990"/>
            <a:ext cx="328454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en-US" b="1" dirty="0"/>
              <a:t>V=</a:t>
            </a:r>
            <a:r>
              <a:rPr lang="en-US" b="1" dirty="0" err="1"/>
              <a:t>Victoriia</a:t>
            </a:r>
            <a:br>
              <a:rPr lang="en-US" dirty="0"/>
            </a:br>
            <a:r>
              <a:rPr lang="ru-RU" dirty="0"/>
              <a:t>Ладыгина Виктория, отвечает за МЛ в команде, </a:t>
            </a:r>
            <a:br>
              <a:rPr lang="ru-RU" dirty="0"/>
            </a:br>
            <a:r>
              <a:rPr lang="ru-RU" dirty="0"/>
              <a:t>лучший МЛ специалист</a:t>
            </a:r>
            <a:endParaRPr dirty="0"/>
          </a:p>
        </p:txBody>
      </p:sp>
      <p:pic>
        <p:nvPicPr>
          <p:cNvPr id="26" name="Рисунок 25" descr="Изображение выглядит как пиксель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851D6FE-6CB6-9773-F248-FCFC59A4EBA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222333"/>
              </a:clrFrom>
              <a:clrTo>
                <a:srgbClr val="222333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5685" y="1817480"/>
            <a:ext cx="2674397" cy="26743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173957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dirty="0" err="1"/>
              <a:t>Задача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199" y="1498921"/>
            <a:ext cx="11515918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rPr lang="ru-RU" dirty="0"/>
              <a:t>1. Выбор мишени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dirty="0"/>
              <a:t>2. Подготовка данных</a:t>
            </a:r>
          </a:p>
          <a:p>
            <a:r>
              <a:rPr lang="ru-RU" dirty="0">
                <a:solidFill>
                  <a:schemeClr val="bg1"/>
                </a:solidFill>
              </a:rPr>
              <a:t>	1. Сбор датасета </a:t>
            </a:r>
          </a:p>
          <a:p>
            <a:r>
              <a:rPr lang="ru-RU" dirty="0">
                <a:solidFill>
                  <a:schemeClr val="bg1"/>
                </a:solidFill>
              </a:rPr>
              <a:t>	2. Обработка датасета</a:t>
            </a:r>
          </a:p>
          <a:p>
            <a:r>
              <a:rPr lang="ru-RU" dirty="0">
                <a:solidFill>
                  <a:schemeClr val="bg1"/>
                </a:solidFill>
              </a:rPr>
              <a:t>	3. Представление молекулы в виде каких-либо дескрипторов</a:t>
            </a:r>
          </a:p>
          <a:p>
            <a:r>
              <a:rPr lang="ru-RU" sz="2400" dirty="0">
                <a:solidFill>
                  <a:srgbClr val="FFFFFF"/>
                </a:solidFill>
              </a:rPr>
              <a:t>3. Обучение модели</a:t>
            </a:r>
          </a:p>
          <a:p>
            <a:r>
              <a:rPr lang="ru-RU" dirty="0">
                <a:solidFill>
                  <a:schemeClr val="bg1"/>
                </a:solidFill>
              </a:rPr>
              <a:t>	1. Метрики на тренировочной и тестовой выборках</a:t>
            </a:r>
          </a:p>
          <a:p>
            <a:r>
              <a:rPr lang="ru-RU" dirty="0">
                <a:solidFill>
                  <a:schemeClr val="bg1"/>
                </a:solidFill>
              </a:rPr>
              <a:t>	2. Интерпретация результатов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400" dirty="0">
                <a:solidFill>
                  <a:srgbClr val="FFFFFF"/>
                </a:solidFill>
              </a:rPr>
              <a:t>4. Генерация молекул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rPr lang="ru-RU" sz="2400" dirty="0">
                <a:solidFill>
                  <a:srgbClr val="FFFFFF"/>
                </a:solidFill>
              </a:rPr>
              <a:t>5. Отбор кандидатов</a:t>
            </a:r>
            <a:endParaRPr sz="2400" dirty="0">
              <a:solidFill>
                <a:srgbClr val="FFFFFF"/>
              </a:solidFill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D05C17A0-F848-A4C8-9CC6-22375110E01A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BD097729-369B-CD81-7631-5C4B375C3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5055C0-EBF6-F819-632D-93DFDB5AC039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05445BEE-A4BA-93C7-B537-04D83BDC8ED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C4B00E1-377B-F44F-A3C2-BB4EF6C1E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45" y="5181366"/>
            <a:ext cx="10269383" cy="1676634"/>
          </a:xfrm>
          <a:prstGeom prst="rect">
            <a:avLst/>
          </a:prstGeom>
        </p:spPr>
      </p:pic>
      <p:pic>
        <p:nvPicPr>
          <p:cNvPr id="2050" name="Picture 2" descr="МРТ при болезни Альцгеймера | Центр МРТ «Ами»">
            <a:extLst>
              <a:ext uri="{FF2B5EF4-FFF2-40B4-BE49-F238E27FC236}">
                <a16:creationId xmlns:a16="http://schemas.microsoft.com/office/drawing/2014/main" id="{8515393C-A663-9337-7947-471030058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30303"/>
              </a:clrFrom>
              <a:clrTo>
                <a:srgbClr val="03030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261" y="1789220"/>
            <a:ext cx="4100492" cy="29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03D1295B-9A9E-F72E-A89D-CF9CFDC8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00" y="360000"/>
            <a:ext cx="52765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Нахождение </a:t>
            </a:r>
            <a:r>
              <a:rPr lang="ru-RU" dirty="0" err="1"/>
              <a:t>мишений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54D8408-3DB7-3090-96BD-F685B8175C54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65AC8497-8AE1-42D0-0F48-3801FF72D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9F4BF859-7E38-5D91-D82B-253B166A35F1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87C0F382-B9F6-74D4-9105-E75EE97BCD30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dirty="0"/>
          </a:p>
        </p:txBody>
      </p:sp>
      <p:graphicFrame>
        <p:nvGraphicFramePr>
          <p:cNvPr id="14" name="Таблица 13">
            <a:extLst>
              <a:ext uri="{FF2B5EF4-FFF2-40B4-BE49-F238E27FC236}">
                <a16:creationId xmlns:a16="http://schemas.microsoft.com/office/drawing/2014/main" id="{5C33261A-2AA1-FE00-9627-2AAB16CB2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919909"/>
              </p:ext>
            </p:extLst>
          </p:nvPr>
        </p:nvGraphicFramePr>
        <p:xfrm>
          <a:off x="413886" y="1675674"/>
          <a:ext cx="10939112" cy="42407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7907">
                  <a:extLst>
                    <a:ext uri="{9D8B030D-6E8A-4147-A177-3AD203B41FA5}">
                      <a16:colId xmlns:a16="http://schemas.microsoft.com/office/drawing/2014/main" val="2103803638"/>
                    </a:ext>
                  </a:extLst>
                </a:gridCol>
                <a:gridCol w="6083213">
                  <a:extLst>
                    <a:ext uri="{9D8B030D-6E8A-4147-A177-3AD203B41FA5}">
                      <a16:colId xmlns:a16="http://schemas.microsoft.com/office/drawing/2014/main" val="4234954825"/>
                    </a:ext>
                  </a:extLst>
                </a:gridCol>
                <a:gridCol w="2507992">
                  <a:extLst>
                    <a:ext uri="{9D8B030D-6E8A-4147-A177-3AD203B41FA5}">
                      <a16:colId xmlns:a16="http://schemas.microsoft.com/office/drawing/2014/main" val="3863872979"/>
                    </a:ext>
                  </a:extLst>
                </a:gridCol>
              </a:tblGrid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Молекула</a:t>
                      </a:r>
                      <a:endParaRPr lang="ru-RU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Механизм действия</a:t>
                      </a:r>
                      <a:endParaRPr lang="ru-RU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Статус</a:t>
                      </a:r>
                      <a:endParaRPr lang="ru-RU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240583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 dirty="0">
                          <a:effectLst/>
                        </a:rPr>
                        <a:t>Donepezil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Ингибитор ацетилхолинэстеразы (</a:t>
                      </a:r>
                      <a:r>
                        <a:rPr lang="en-US" sz="1400" b="1" u="none" strike="noStrike">
                          <a:effectLst/>
                        </a:rPr>
                        <a:t>AChE)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Одобрен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4095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>
                          <a:effectLst/>
                        </a:rPr>
                        <a:t>Memantine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Антагонист </a:t>
                      </a:r>
                      <a:r>
                        <a:rPr lang="en-US" sz="1400" b="1" u="none" strike="noStrike">
                          <a:effectLst/>
                        </a:rPr>
                        <a:t>NMDA-</a:t>
                      </a:r>
                      <a:r>
                        <a:rPr lang="ru-RU" sz="1400" b="1" u="none" strike="noStrike">
                          <a:effectLst/>
                        </a:rPr>
                        <a:t>рецепторов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Одобрен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211294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 dirty="0">
                          <a:effectLst/>
                        </a:rPr>
                        <a:t>Rivastigmine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Ингибитор </a:t>
                      </a:r>
                      <a:r>
                        <a:rPr lang="ru-RU" sz="1400" b="1" u="none" strike="noStrike" dirty="0" err="1">
                          <a:effectLst/>
                        </a:rPr>
                        <a:t>AChE</a:t>
                      </a:r>
                      <a:r>
                        <a:rPr lang="ru-RU" sz="1400" b="1" u="none" strike="noStrike" dirty="0">
                          <a:effectLst/>
                        </a:rPr>
                        <a:t> и </a:t>
                      </a:r>
                      <a:r>
                        <a:rPr lang="ru-RU" sz="1400" b="1" u="none" strike="noStrike" dirty="0" err="1">
                          <a:effectLst/>
                        </a:rPr>
                        <a:t>BuChE</a:t>
                      </a:r>
                      <a:r>
                        <a:rPr lang="ru-RU" sz="1400" b="1" u="none" strike="noStrike" dirty="0">
                          <a:effectLst/>
                        </a:rPr>
                        <a:t> (необратимый)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>
                          <a:effectLst/>
                        </a:rPr>
                        <a:t>Одобрен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69101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b="1" u="none" strike="noStrike">
                          <a:effectLst/>
                        </a:rPr>
                        <a:t>Galantamine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Ингибитор </a:t>
                      </a:r>
                      <a:r>
                        <a:rPr lang="en-US" sz="1400" b="1" u="none" strike="noStrike" dirty="0" err="1">
                          <a:effectLst/>
                        </a:rPr>
                        <a:t>AChE</a:t>
                      </a:r>
                      <a:r>
                        <a:rPr lang="en-US" sz="1400" b="1" u="none" strike="noStrike" dirty="0">
                          <a:effectLst/>
                        </a:rPr>
                        <a:t> (</a:t>
                      </a:r>
                      <a:r>
                        <a:rPr lang="ru-RU" sz="1400" b="1" u="none" strike="noStrike" dirty="0">
                          <a:effectLst/>
                        </a:rPr>
                        <a:t>обратимый, конкурентный)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b="1" u="none" strike="noStrike" dirty="0">
                          <a:effectLst/>
                        </a:rPr>
                        <a:t>Одобрен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61832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BACE1 inhibitors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Ингибируют β-секретазу, снижают образование Aβ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исследовании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162868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MAPTRx (BIIB080)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ASO, </a:t>
                      </a:r>
                      <a:r>
                        <a:rPr lang="ru-RU" sz="1400" u="none" strike="noStrike" dirty="0">
                          <a:effectLst/>
                        </a:rPr>
                        <a:t>снижает уровень тау-мРНК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Фаза 1</a:t>
                      </a:r>
                      <a:r>
                        <a:rPr lang="en-US" sz="1400" u="none" strike="noStrike">
                          <a:effectLst/>
                        </a:rPr>
                        <a:t>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029997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Edaravone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Антиоксидант, нейтрализует ROS и RNS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ALS (не для AD)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830179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TEJ-1704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Пролекарство </a:t>
                      </a:r>
                      <a:r>
                        <a:rPr lang="en-US" sz="1400" u="none" strike="noStrike">
                          <a:effectLst/>
                        </a:rPr>
                        <a:t>Edaravone, </a:t>
                      </a:r>
                      <a:r>
                        <a:rPr lang="ru-RU" sz="1400" u="none" strike="noStrike">
                          <a:effectLst/>
                        </a:rPr>
                        <a:t>улучшенная биодоступность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разработке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333210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Riluzole–Rasagiline </a:t>
                      </a:r>
                      <a:r>
                        <a:rPr lang="ru-RU" sz="1400" u="none" strike="noStrike">
                          <a:effectLst/>
                        </a:rPr>
                        <a:t>гибриды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Мультитаргетное воздействие: глутаматная нейротоксичность + MAO-B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исследовании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7130995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Riluzole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Модуляция глутаматной передачи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ALS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807979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>
                          <a:effectLst/>
                        </a:rPr>
                        <a:t>Resveratrol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Антиоксидант, полифенол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В клинических испытаниях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625347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 dirty="0" err="1">
                          <a:effectLst/>
                        </a:rPr>
                        <a:t>Tofersen</a:t>
                      </a:r>
                      <a:r>
                        <a:rPr lang="en-US" sz="1400" u="none" strike="noStrike" dirty="0">
                          <a:effectLst/>
                        </a:rPr>
                        <a:t> (BIIB067, </a:t>
                      </a:r>
                      <a:r>
                        <a:rPr lang="en-US" sz="1400" u="none" strike="noStrike" dirty="0" err="1">
                          <a:effectLst/>
                        </a:rPr>
                        <a:t>Qalsody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ASO, снижает экспрессию SOD1 мРНК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ALS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848934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Rasagiline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Ингибитор </a:t>
                      </a:r>
                      <a:r>
                        <a:rPr lang="en-US" sz="1400" u="none" strike="noStrike">
                          <a:effectLst/>
                        </a:rPr>
                        <a:t>MAO-B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PD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362475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Melevodopa (Levomet)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Пролекарство </a:t>
                      </a:r>
                      <a:r>
                        <a:rPr lang="en-US" sz="1400" u="none" strike="noStrike">
                          <a:effectLst/>
                        </a:rPr>
                        <a:t>Levodopa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Одобрен для </a:t>
                      </a:r>
                      <a:r>
                        <a:rPr lang="en-US" sz="1400" u="none" strike="noStrike">
                          <a:effectLst/>
                        </a:rPr>
                        <a:t>PD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3556396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400" u="none" strike="noStrike">
                          <a:effectLst/>
                        </a:rPr>
                        <a:t>Levodopa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>
                          <a:effectLst/>
                        </a:rPr>
                        <a:t>Прекурсор дофамина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1400" u="none" strike="noStrike" dirty="0">
                          <a:effectLst/>
                        </a:rPr>
                        <a:t>Одобрен для </a:t>
                      </a:r>
                      <a:r>
                        <a:rPr lang="en-US" sz="1400" u="none" strike="noStrike" dirty="0">
                          <a:effectLst/>
                        </a:rPr>
                        <a:t>PD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8733648"/>
                  </a:ext>
                </a:extLst>
              </a:tr>
            </a:tbl>
          </a:graphicData>
        </a:graphic>
      </p:graphicFrame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54538794-8EC7-822E-2A2B-0ED39C3B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C2D765-5D77-ED48-D8F9-D61A8CF45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23EB5-B9E7-6B24-1798-B51A67CCBA79}"/>
              </a:ext>
            </a:extLst>
          </p:cNvPr>
          <p:cNvSpPr txBox="1"/>
          <p:nvPr/>
        </p:nvSpPr>
        <p:spPr>
          <a:xfrm>
            <a:off x="360000" y="360000"/>
            <a:ext cx="527650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Нахождение </a:t>
            </a:r>
            <a:r>
              <a:rPr lang="ru-RU" dirty="0" err="1"/>
              <a:t>мишений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FEE6DF2-AD1D-AA67-FF7E-54E8249FEF37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B132A91B-B9C7-E3D4-362C-9B38A28CC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0B23A6BB-D504-4D16-1D34-138C90996D64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7E998A12-022F-5762-A35A-090012E7F024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A9FE01A-D8E9-74C5-C6F4-CFAAE20B2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848202"/>
              </p:ext>
            </p:extLst>
          </p:nvPr>
        </p:nvGraphicFramePr>
        <p:xfrm>
          <a:off x="519113" y="2655092"/>
          <a:ext cx="10872787" cy="15478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09743">
                  <a:extLst>
                    <a:ext uri="{9D8B030D-6E8A-4147-A177-3AD203B41FA5}">
                      <a16:colId xmlns:a16="http://schemas.microsoft.com/office/drawing/2014/main" val="2756272879"/>
                    </a:ext>
                  </a:extLst>
                </a:gridCol>
                <a:gridCol w="2767195">
                  <a:extLst>
                    <a:ext uri="{9D8B030D-6E8A-4147-A177-3AD203B41FA5}">
                      <a16:colId xmlns:a16="http://schemas.microsoft.com/office/drawing/2014/main" val="1257245572"/>
                    </a:ext>
                  </a:extLst>
                </a:gridCol>
                <a:gridCol w="4895849">
                  <a:extLst>
                    <a:ext uri="{9D8B030D-6E8A-4147-A177-3AD203B41FA5}">
                      <a16:colId xmlns:a16="http://schemas.microsoft.com/office/drawing/2014/main" val="1829381419"/>
                    </a:ext>
                  </a:extLst>
                </a:gridCol>
              </a:tblGrid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Молекула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Мишень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ru-RU" sz="2000" b="1" u="none" strike="noStrike" dirty="0">
                          <a:effectLst/>
                        </a:rPr>
                        <a:t>База данных</a:t>
                      </a:r>
                      <a:endParaRPr lang="ru-RU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9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752720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Donepezil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AChE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DrugBank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6263341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Memantine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/>
                        <a:t>NMDA</a:t>
                      </a:r>
                      <a:r>
                        <a:rPr lang="ru-RU" sz="2000" dirty="0"/>
                        <a:t> (</a:t>
                      </a:r>
                      <a:r>
                        <a:rPr lang="en-US" sz="2000" dirty="0"/>
                        <a:t>NR1/NR2B</a:t>
                      </a:r>
                      <a:r>
                        <a:rPr lang="ru-RU" sz="2000" dirty="0"/>
                        <a:t>)</a:t>
                      </a:r>
                      <a:r>
                        <a:rPr lang="en-US" sz="2000" dirty="0"/>
                        <a:t> 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DrugBank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116133"/>
                  </a:ext>
                </a:extLst>
              </a:tr>
              <a:tr h="26504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 dirty="0">
                          <a:effectLst/>
                        </a:rPr>
                        <a:t>Rivastigmine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/>
                        <a:t>AChE</a:t>
                      </a:r>
                      <a:r>
                        <a:rPr lang="ru-RU" sz="2000" dirty="0"/>
                        <a:t>, </a:t>
                      </a:r>
                      <a:r>
                        <a:rPr lang="en-US" sz="2000" dirty="0" err="1"/>
                        <a:t>BuChE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944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b="1" u="none" strike="noStrike">
                          <a:effectLst/>
                        </a:rPr>
                        <a:t>Galantamine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AChE</a:t>
                      </a:r>
                      <a:r>
                        <a:rPr lang="ru-RU" sz="2000" dirty="0"/>
                        <a:t>, </a:t>
                      </a:r>
                      <a:r>
                        <a:rPr lang="en-US" sz="2000" dirty="0"/>
                        <a:t>nAChR</a:t>
                      </a:r>
                      <a:r>
                        <a:rPr lang="ru-RU" sz="2000" dirty="0"/>
                        <a:t> 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dirty="0" err="1"/>
                        <a:t>ChEMBL</a:t>
                      </a:r>
                      <a:r>
                        <a:rPr lang="en-US" sz="2000" dirty="0"/>
                        <a:t>, </a:t>
                      </a:r>
                      <a:r>
                        <a:rPr lang="en-US" sz="2000" dirty="0" err="1"/>
                        <a:t>BindingDB</a:t>
                      </a:r>
                      <a:r>
                        <a:rPr lang="en-US" sz="2000" dirty="0"/>
                        <a:t>, IUPHAR</a:t>
                      </a:r>
                      <a:endParaRPr lang="ru-R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97771"/>
                  </a:ext>
                </a:extLst>
              </a:tr>
            </a:tbl>
          </a:graphicData>
        </a:graphic>
      </p:graphicFrame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4FEC13-3DCF-980D-20CA-1EDD2B87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2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6EEA58-485D-865E-3730-577C41624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D5E86F-B2E8-1AEE-BF6B-113F037FC540}"/>
              </a:ext>
            </a:extLst>
          </p:cNvPr>
          <p:cNvSpPr txBox="1"/>
          <p:nvPr/>
        </p:nvSpPr>
        <p:spPr>
          <a:xfrm>
            <a:off x="360000" y="360000"/>
            <a:ext cx="457388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Подготовка данных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8C19927A-FDB5-F347-8DB7-7407C68F503B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D7DB7F4E-B244-72A9-D2D0-D5C3F370F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DB999BCE-FAF0-BDAF-B44C-A4357353AB00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9F2E9415-F307-B9A2-68C8-811BFD7A94DD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22CE76-EF6B-3F02-3B77-5F3F61FC4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981" y="5194319"/>
            <a:ext cx="2506127" cy="149856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900821-9F4A-5B00-F18F-55CB507F0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2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580093-931D-CE68-4326-3F5DF55D2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19F858-A116-B16F-EC86-12B5BFA6951E}"/>
              </a:ext>
            </a:extLst>
          </p:cNvPr>
          <p:cNvSpPr txBox="1"/>
          <p:nvPr/>
        </p:nvSpPr>
        <p:spPr>
          <a:xfrm>
            <a:off x="360000" y="360000"/>
            <a:ext cx="421615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Обучение модели</a:t>
            </a:r>
            <a:endParaRPr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4E34CD6-6B42-8F44-7E97-AA75098283E5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0F46262E-5D27-9413-CAF2-F6B51348A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E0C13A88-88B1-2648-6A86-93C5B5E0DF73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F36E4639-6F7D-B573-AD85-231C6BAC4512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0D89A2D-2C87-8FC4-D43F-53567FE6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52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69B7584-1746-B788-A3BD-E792A154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2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DAEF68-AB71-9E2E-6DA7-6F2C1ABB6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A065FD-15CF-5A96-5C6D-905877AC6B9D}"/>
              </a:ext>
            </a:extLst>
          </p:cNvPr>
          <p:cNvSpPr txBox="1"/>
          <p:nvPr/>
        </p:nvSpPr>
        <p:spPr>
          <a:xfrm>
            <a:off x="360000" y="360000"/>
            <a:ext cx="594464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AA8ED6"/>
                </a:solidFill>
              </a:defRPr>
            </a:pPr>
            <a:r>
              <a:rPr lang="ru-RU" dirty="0"/>
              <a:t>Мишень </a:t>
            </a:r>
            <a:r>
              <a:rPr lang="en-US" sz="4000" dirty="0" err="1"/>
              <a:t>AChE</a:t>
            </a:r>
            <a:r>
              <a:rPr lang="en-US" sz="4000" dirty="0"/>
              <a:t>. 9130 </a:t>
            </a:r>
            <a:r>
              <a:rPr lang="ru-RU" sz="4000" dirty="0"/>
              <a:t>строк</a:t>
            </a:r>
            <a:endParaRPr lang="en-US" sz="4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7F741925-FC4B-1BE8-93CA-4DAE2A87A158}"/>
              </a:ext>
            </a:extLst>
          </p:cNvPr>
          <p:cNvGrpSpPr/>
          <p:nvPr/>
        </p:nvGrpSpPr>
        <p:grpSpPr>
          <a:xfrm>
            <a:off x="-1" y="0"/>
            <a:ext cx="12188825" cy="1358185"/>
            <a:chOff x="-1" y="0"/>
            <a:chExt cx="12188825" cy="1358185"/>
          </a:xfrm>
        </p:grpSpPr>
        <p:pic>
          <p:nvPicPr>
            <p:cNvPr id="9" name="Picture 3" descr="e74dac52-a05e-4fb2-9a2a-eddc683106b2.png">
              <a:extLst>
                <a:ext uri="{FF2B5EF4-FFF2-40B4-BE49-F238E27FC236}">
                  <a16:creationId xmlns:a16="http://schemas.microsoft.com/office/drawing/2014/main" id="{02BC4EF5-0F0D-CA64-5098-4528264EF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9320" y="260905"/>
              <a:ext cx="1289504" cy="109728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F2564AD-A29C-A3FF-E010-1D143A5BD511}"/>
                </a:ext>
              </a:extLst>
            </p:cNvPr>
            <p:cNvSpPr/>
            <p:nvPr/>
          </p:nvSpPr>
          <p:spPr>
            <a:xfrm>
              <a:off x="-1" y="0"/>
              <a:ext cx="12188825" cy="365760"/>
            </a:xfrm>
            <a:prstGeom prst="rect">
              <a:avLst/>
            </a:prstGeom>
            <a:solidFill>
              <a:srgbClr val="AA8ED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1" name="Right Triangle 6">
            <a:extLst>
              <a:ext uri="{FF2B5EF4-FFF2-40B4-BE49-F238E27FC236}">
                <a16:creationId xmlns:a16="http://schemas.microsoft.com/office/drawing/2014/main" id="{9B13FCF9-DE62-AB81-517C-50A49DF8E99F}"/>
              </a:ext>
            </a:extLst>
          </p:cNvPr>
          <p:cNvSpPr/>
          <p:nvPr/>
        </p:nvSpPr>
        <p:spPr>
          <a:xfrm>
            <a:off x="-1" y="5943600"/>
            <a:ext cx="914400" cy="914400"/>
          </a:xfrm>
          <a:prstGeom prst="rtTriangle">
            <a:avLst/>
          </a:prstGeom>
          <a:solidFill>
            <a:srgbClr val="6F98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66B24D-B9B1-BB60-1920-60733F5B6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464" y="6096694"/>
            <a:ext cx="631471" cy="632462"/>
          </a:xfrm>
          <a:prstGeom prst="rect">
            <a:avLst/>
          </a:prstGeom>
        </p:spPr>
      </p:pic>
      <p:sp>
        <p:nvSpPr>
          <p:cNvPr id="14" name="Номер слайда 13">
            <a:extLst>
              <a:ext uri="{FF2B5EF4-FFF2-40B4-BE49-F238E27FC236}">
                <a16:creationId xmlns:a16="http://schemas.microsoft.com/office/drawing/2014/main" id="{0D9AEA8E-DECB-498F-0BC3-F6736142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6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402</Words>
  <Application>Microsoft Office PowerPoint</Application>
  <PresentationFormat>Произвольный</PresentationFormat>
  <Paragraphs>115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Aptos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Юлия Писарева</dc:creator>
  <cp:keywords/>
  <dc:description>generated using python-pptx</dc:description>
  <cp:lastModifiedBy>Юлия Писарева</cp:lastModifiedBy>
  <cp:revision>7</cp:revision>
  <dcterms:created xsi:type="dcterms:W3CDTF">2013-01-27T09:14:16Z</dcterms:created>
  <dcterms:modified xsi:type="dcterms:W3CDTF">2025-07-15T19:05:23Z</dcterms:modified>
  <cp:category/>
</cp:coreProperties>
</file>

<file path=docProps/thumbnail.jpeg>
</file>